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68" r:id="rId3"/>
    <p:sldId id="264" r:id="rId4"/>
    <p:sldId id="265" r:id="rId5"/>
    <p:sldId id="256" r:id="rId6"/>
    <p:sldId id="258" r:id="rId7"/>
    <p:sldId id="257" r:id="rId8"/>
    <p:sldId id="259" r:id="rId9"/>
    <p:sldId id="260" r:id="rId10"/>
    <p:sldId id="271" r:id="rId11"/>
    <p:sldId id="261" r:id="rId12"/>
    <p:sldId id="262" r:id="rId13"/>
    <p:sldId id="266" r:id="rId14"/>
    <p:sldId id="267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\Documents\Projects\auto%20CYCIF\Dye%20kinetics\tissue%20based\incubation%20time%20intensity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\Documents\Projects\auto%20CYCIF\Dye%20kinetics\nanosite%20abs%20a647%20a594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\AppData\Roaming\Microsoft\Excel\2%20cycle%20bleaching%20analysis%20(version%201).xlsb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ECAD</a:t>
            </a:r>
            <a:r>
              <a:rPr lang="en-US" baseline="0"/>
              <a:t> intensity vs Incubation Time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rgbClr val="FF0000"/>
                </a:solidFill>
              </a:ln>
              <a:effectLst/>
            </c:spPr>
          </c:marker>
          <c:errBars>
            <c:errDir val="x"/>
            <c:errBarType val="both"/>
            <c:errValType val="fixedVal"/>
            <c:noEndCap val="0"/>
            <c:val val="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errBars>
            <c:errDir val="y"/>
            <c:errBarType val="both"/>
            <c:errValType val="cust"/>
            <c:noEndCap val="0"/>
            <c:plus>
              <c:numRef>
                <c:f>Sheet1!$C$19:$C$21</c:f>
                <c:numCache>
                  <c:formatCode>General</c:formatCode>
                  <c:ptCount val="3"/>
                  <c:pt idx="0">
                    <c:v>1754.165209817289</c:v>
                  </c:pt>
                  <c:pt idx="1">
                    <c:v>1758.6051290724704</c:v>
                  </c:pt>
                  <c:pt idx="2">
                    <c:v>5344.3382377989556</c:v>
                  </c:pt>
                </c:numCache>
              </c:numRef>
            </c:plus>
            <c:minus>
              <c:numRef>
                <c:f>Sheet1!$C$19:$C$21</c:f>
                <c:numCache>
                  <c:formatCode>General</c:formatCode>
                  <c:ptCount val="3"/>
                  <c:pt idx="0">
                    <c:v>1754.165209817289</c:v>
                  </c:pt>
                  <c:pt idx="1">
                    <c:v>1758.6051290724704</c:v>
                  </c:pt>
                  <c:pt idx="2">
                    <c:v>5344.3382377989556</c:v>
                  </c:pt>
                </c:numCache>
              </c:numRef>
            </c:minus>
            <c:spPr>
              <a:noFill/>
              <a:ln w="25400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xVal>
            <c:numRef>
              <c:f>Sheet1!$A$19:$A$21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12</c:v>
                </c:pt>
              </c:numCache>
            </c:numRef>
          </c:xVal>
          <c:yVal>
            <c:numRef>
              <c:f>Sheet1!$B$19:$B$21</c:f>
              <c:numCache>
                <c:formatCode>General</c:formatCode>
                <c:ptCount val="3"/>
                <c:pt idx="0">
                  <c:v>22714.75</c:v>
                </c:pt>
                <c:pt idx="1">
                  <c:v>27727</c:v>
                </c:pt>
                <c:pt idx="2">
                  <c:v>25273.200000000001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436-4A9C-9D60-EA42C0BA12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52369968"/>
        <c:axId val="1152367888"/>
      </c:scatterChart>
      <c:valAx>
        <c:axId val="11523699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Incubation Time</a:t>
                </a:r>
                <a:r>
                  <a:rPr lang="en-US" sz="1200" baseline="0"/>
                  <a:t> (hrs)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2367888"/>
        <c:crosses val="autoZero"/>
        <c:crossBetween val="midCat"/>
      </c:valAx>
      <c:valAx>
        <c:axId val="1152367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/>
                  <a:t>Intensity</a:t>
                </a:r>
                <a:r>
                  <a:rPr lang="en-US" sz="1200" baseline="0"/>
                  <a:t> (AU)</a:t>
                </a:r>
                <a:endParaRPr lang="en-US" sz="12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52369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ABS of Secondary</a:t>
            </a:r>
            <a:r>
              <a:rPr lang="en-US" baseline="0"/>
              <a:t> Bound Dyes Over Time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0 min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Sheet1!$A$13:$A$14</c:f>
              <c:strCache>
                <c:ptCount val="2"/>
                <c:pt idx="0">
                  <c:v>Alexa 647 norm</c:v>
                </c:pt>
                <c:pt idx="1">
                  <c:v>Alexa 594 norm</c:v>
                </c:pt>
              </c:strCache>
            </c:strRef>
          </c:cat>
          <c:val>
            <c:numRef>
              <c:f>Sheet1!$B$13:$C$13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C6-4CE1-9A57-E49BCBE88FEA}"/>
            </c:ext>
          </c:extLst>
        </c:ser>
        <c:ser>
          <c:idx val="1"/>
          <c:order val="1"/>
          <c:tx>
            <c:v>12 min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Sheet1!$A$13:$A$14</c:f>
              <c:strCache>
                <c:ptCount val="2"/>
                <c:pt idx="0">
                  <c:v>Alexa 647 norm</c:v>
                </c:pt>
                <c:pt idx="1">
                  <c:v>Alexa 594 norm</c:v>
                </c:pt>
              </c:strCache>
            </c:strRef>
          </c:cat>
          <c:val>
            <c:numRef>
              <c:f>Sheet1!$B$14:$C$14</c:f>
              <c:numCache>
                <c:formatCode>General</c:formatCode>
                <c:ptCount val="2"/>
                <c:pt idx="0">
                  <c:v>0.10869565217391305</c:v>
                </c:pt>
                <c:pt idx="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C6-4CE1-9A57-E49BCBE88FEA}"/>
            </c:ext>
          </c:extLst>
        </c:ser>
        <c:ser>
          <c:idx val="2"/>
          <c:order val="2"/>
          <c:tx>
            <c:v>60 min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Sheet1!$B$15:$C$15</c:f>
              <c:numCache>
                <c:formatCode>General</c:formatCode>
                <c:ptCount val="2"/>
                <c:pt idx="0">
                  <c:v>0</c:v>
                </c:pt>
                <c:pt idx="1">
                  <c:v>0.58585858585858597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EC6-4CE1-9A57-E49BCBE88F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11308928"/>
        <c:axId val="1211306432"/>
      </c:barChart>
      <c:catAx>
        <c:axId val="121130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1306432"/>
        <c:crosses val="autoZero"/>
        <c:auto val="1"/>
        <c:lblAlgn val="ctr"/>
        <c:lblOffset val="100"/>
        <c:noMultiLvlLbl val="0"/>
      </c:catAx>
      <c:valAx>
        <c:axId val="12113064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113089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Stain Intensity vs stain and bleach cycles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'Area (px²)'!$E$16</c:f>
              <c:strCache>
                <c:ptCount val="1"/>
                <c:pt idx="0">
                  <c:v>a647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'Area (px²)'!$D$17:$D$20</c:f>
              <c:numCache>
                <c:formatCode>General</c:formatCode>
                <c:ptCount val="4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</c:numCache>
            </c:numRef>
          </c:xVal>
          <c:yVal>
            <c:numRef>
              <c:f>'Area (px²)'!$E$17:$E$20</c:f>
              <c:numCache>
                <c:formatCode>General</c:formatCode>
                <c:ptCount val="4"/>
                <c:pt idx="0">
                  <c:v>1</c:v>
                </c:pt>
                <c:pt idx="1">
                  <c:v>2.8129838095987826E-2</c:v>
                </c:pt>
                <c:pt idx="2">
                  <c:v>0.59684064131832371</c:v>
                </c:pt>
                <c:pt idx="3">
                  <c:v>2.8287281219659399E-2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5B9-4A7F-8EDE-B912C588550C}"/>
            </c:ext>
          </c:extLst>
        </c:ser>
        <c:ser>
          <c:idx val="1"/>
          <c:order val="1"/>
          <c:tx>
            <c:strRef>
              <c:f>'Area (px²)'!$F$16</c:f>
              <c:strCache>
                <c:ptCount val="1"/>
                <c:pt idx="0">
                  <c:v>a488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'Area (px²)'!$D$17:$D$20</c:f>
              <c:numCache>
                <c:formatCode>General</c:formatCode>
                <c:ptCount val="4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</c:numCache>
            </c:numRef>
          </c:xVal>
          <c:yVal>
            <c:numRef>
              <c:f>'Area (px²)'!$F$17:$F$20</c:f>
              <c:numCache>
                <c:formatCode>General</c:formatCode>
                <c:ptCount val="4"/>
                <c:pt idx="0">
                  <c:v>1</c:v>
                </c:pt>
                <c:pt idx="1">
                  <c:v>0.24646878198567043</c:v>
                </c:pt>
                <c:pt idx="2">
                  <c:v>1.3156601842374616</c:v>
                </c:pt>
                <c:pt idx="3">
                  <c:v>0.26639372227908564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85B9-4A7F-8EDE-B912C588550C}"/>
            </c:ext>
          </c:extLst>
        </c:ser>
        <c:ser>
          <c:idx val="2"/>
          <c:order val="2"/>
          <c:tx>
            <c:strRef>
              <c:f>'Area (px²)'!$G$16</c:f>
              <c:strCache>
                <c:ptCount val="1"/>
                <c:pt idx="0">
                  <c:v>a594</c:v>
                </c:pt>
              </c:strCache>
            </c:strRef>
          </c:tx>
          <c:spPr>
            <a:ln w="19050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numRef>
              <c:f>'Area (px²)'!$D$17:$D$20</c:f>
              <c:numCache>
                <c:formatCode>General</c:formatCode>
                <c:ptCount val="4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</c:numCache>
            </c:numRef>
          </c:xVal>
          <c:yVal>
            <c:numRef>
              <c:f>'Area (px²)'!$G$17:$G$20</c:f>
              <c:numCache>
                <c:formatCode>General</c:formatCode>
                <c:ptCount val="4"/>
                <c:pt idx="0">
                  <c:v>1</c:v>
                </c:pt>
                <c:pt idx="1">
                  <c:v>0.52018592297476762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85B9-4A7F-8EDE-B912C58855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20085392"/>
        <c:axId val="820085808"/>
      </c:scatterChart>
      <c:valAx>
        <c:axId val="820085392"/>
        <c:scaling>
          <c:orientation val="minMax"/>
          <c:max val="2.5"/>
          <c:min val="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Stain Cycle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085808"/>
        <c:crosses val="autoZero"/>
        <c:crossBetween val="midCat"/>
        <c:majorUnit val="1"/>
      </c:valAx>
      <c:valAx>
        <c:axId val="820085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Normalized</a:t>
                </a:r>
                <a:r>
                  <a:rPr lang="en-US" baseline="0"/>
                  <a:t> Intensity (AU)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200853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0.36501</cdr:x>
      <cdr:y>0.5</cdr:y>
    </cdr:from>
    <cdr:to>
      <cdr:x>0.36501</cdr:x>
      <cdr:y>0.8446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699C63F3-F79F-42CC-81CF-EDCCA3E61573}"/>
            </a:ext>
          </a:extLst>
        </cdr:cNvPr>
        <cdr:cNvCxnSpPr/>
      </cdr:nvCxnSpPr>
      <cdr:spPr>
        <a:xfrm xmlns:a="http://schemas.openxmlformats.org/drawingml/2006/main">
          <a:off x="3737208" y="2522661"/>
          <a:ext cx="0" cy="1738618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0.98024</cdr:x>
      <cdr:y>0.5</cdr:y>
    </cdr:from>
    <cdr:to>
      <cdr:x>0.98024</cdr:x>
      <cdr:y>0.8446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6CD55465-D437-47A0-A5F4-6A3CCE8EC0A3}"/>
            </a:ext>
          </a:extLst>
        </cdr:cNvPr>
        <cdr:cNvCxnSpPr/>
      </cdr:nvCxnSpPr>
      <cdr:spPr>
        <a:xfrm xmlns:a="http://schemas.openxmlformats.org/drawingml/2006/main">
          <a:off x="10036408" y="2522661"/>
          <a:ext cx="0" cy="1738618"/>
        </a:xfrm>
        <a:prstGeom xmlns:a="http://schemas.openxmlformats.org/drawingml/2006/main" prst="line">
          <a:avLst/>
        </a:prstGeom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8CF94-D791-4FDD-B35C-F45C8BEC1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3051E-0A20-425B-8E6F-0D31DBB4E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553EB-AAF7-4618-8762-2B303F650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04360-AB7E-4828-93AB-3576B138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DA4AA-F0EA-4ECD-91E9-53594CE13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0127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6331F-2905-464C-A1A3-C06C68A4D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88EA1-BF2E-4518-8433-03F67406BF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CB8243-2ECB-4E33-A229-F3599F42D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DD6FE-2387-4C40-B75B-C7B76225C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3A7D6-7320-474E-B5DD-21736025A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54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A34CAD-C44D-4CDA-9E26-75C5C0D42F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69A763-6C1F-44B3-B010-4F349C8638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B04E2-F9ED-468A-978A-3BFE06F5E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6922C-42DA-4DB3-BAC1-ACF6A81F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0759A-8C52-4381-83C1-C252E8DBC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48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AFE5-8DB4-464F-9FAF-F088FB754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9E242-4312-4EA4-8AD2-E22F32A22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308E70-2137-4DDD-8037-E87595C9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DC9EC-C1B7-45A9-A89D-57020ACF0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2A9B2-C697-4138-B744-71CF1C55D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03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FF92D-7944-4641-B476-D746ECF49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7AEC-E3B0-4382-84DF-48FAC629A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6E489-3CAD-4752-A035-3EF554D5A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EA814-3E46-46A5-9E93-99ACC6214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36F6D-8C2D-40A1-A807-C6C232162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45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20915-8319-4D02-B6D8-36C721231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B7C5B-B9EF-40E4-AC21-E499AE1DA5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99BE99-003D-4742-B6E1-9B4A4BDEC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5B9EB4-75DA-469D-98EA-D13047D18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4C97F2-2F16-47B6-83D5-CD7DBC0D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BA33E-45B4-40B5-9F98-B08F213F5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023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4153-F47A-4EA8-BBDB-9434B8487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2E3E0E-A5FF-4779-A3C5-67FACAC6A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2340C-FFF3-422B-A04C-3AA6CC2ECD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555B6C-144C-47F9-AC99-1DEC4F4117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A45323-5292-4E11-AE93-E7E1615D5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EC5A72-AD55-4ABD-8875-11B27D2B9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FE8A5C-E700-4D2C-8273-6FC28D984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A710F-8512-4128-BC09-7ED771BA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634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F6B85-E92C-4D30-BA82-20B0C865F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4CBE16-A20A-46B7-A8F4-3D37CA8B5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D6D61-E287-4AC7-9BDF-CF1D6F14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726D8B-BB69-43BA-A1B9-317C9E2C8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8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C056C-A600-496B-8B7B-4A6947715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1BEAEA-0DD2-42C0-AB89-A440027EF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E1ED8-5D6B-49EC-B022-29F207B8C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62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F6742-9FA1-4187-BC99-DB6216D6F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4D615-54FA-4012-817D-7646987A74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6C464-2955-4572-A1F4-763D40695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F6EED-21F1-4056-B6B0-95AD1D7A6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10F1E3-1682-4AB2-AA3B-6E7699763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471A42-D636-4D45-B3DC-D0E150C34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956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497E1-3009-49CA-BFF0-55873558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30BBFC-08DA-4E4D-BEF5-692B45DA36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FF0B23-5BDA-46E5-BFD8-D4AB2FBCE8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F914B7-F9F7-47E5-8480-849765BCD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473D9A-39F3-490D-9D11-AA818C9D8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D5FAD-1FCF-45F6-B0B9-35C05A17A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50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37F7B1-9384-40BA-9DE9-B1A9B3AD4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765A2-B2C6-41FF-9522-902ADA2C3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CD42E-915D-4111-8313-BE54D7F33B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54766-0797-43C8-8B21-88521C495FE2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ABED4-8F0C-4B50-AEB5-D09BD7BDB8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E1806-0A8E-480E-8DA5-17C0E4900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BE418-D4FF-40FF-A66F-035F16BA3F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51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47339-3E61-4D29-BC35-A3112F703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8FD79F-44CD-447F-AD41-239ED7F07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894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072298B1-BC51-4C00-B77C-82BCD100CA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761350"/>
              </p:ext>
            </p:extLst>
          </p:nvPr>
        </p:nvGraphicFramePr>
        <p:xfrm>
          <a:off x="843181" y="1174787"/>
          <a:ext cx="10238676" cy="50453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7A361FE-B1A5-4B0A-8E55-4578273F9B55}"/>
              </a:ext>
            </a:extLst>
          </p:cNvPr>
          <p:cNvSpPr txBox="1"/>
          <p:nvPr/>
        </p:nvSpPr>
        <p:spPr>
          <a:xfrm>
            <a:off x="10153650" y="3328116"/>
            <a:ext cx="152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 Cycle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2FCF7-D257-435D-B9E9-6041924BEE4D}"/>
              </a:ext>
            </a:extLst>
          </p:cNvPr>
          <p:cNvSpPr txBox="1"/>
          <p:nvPr/>
        </p:nvSpPr>
        <p:spPr>
          <a:xfrm>
            <a:off x="3790950" y="3328116"/>
            <a:ext cx="1521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 Cycle 1</a:t>
            </a:r>
          </a:p>
        </p:txBody>
      </p:sp>
    </p:spTree>
    <p:extLst>
      <p:ext uri="{BB962C8B-B14F-4D97-AF65-F5344CB8AC3E}">
        <p14:creationId xmlns:p14="http://schemas.microsoft.com/office/powerpoint/2010/main" val="3750822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F65B7-A69A-4156-8555-7DA7C2A80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3781" y="44244"/>
            <a:ext cx="10515600" cy="809334"/>
          </a:xfrm>
        </p:spPr>
        <p:txBody>
          <a:bodyPr/>
          <a:lstStyle/>
          <a:p>
            <a:r>
              <a:rPr lang="en-US" dirty="0"/>
              <a:t>Imaging Round Drift on </a:t>
            </a:r>
            <a:r>
              <a:rPr lang="en-US" dirty="0" err="1"/>
              <a:t>Biotek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5A4ECA-82DC-4541-A360-B08BC452F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742" y="853578"/>
            <a:ext cx="3304515" cy="24628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3D849D-4F09-4FE0-A2F8-5179F2C97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848" y="853578"/>
            <a:ext cx="3463385" cy="25129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76D727-3570-4F82-B2F4-EEE10F53E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509" y="4037781"/>
            <a:ext cx="3463385" cy="255096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1694FA-0D74-43D3-BF2A-9F3EBFDF74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3385" y="4081848"/>
            <a:ext cx="3343728" cy="2462834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BCD7CEEB-0E6B-43F9-8858-D75209A6E36E}"/>
              </a:ext>
            </a:extLst>
          </p:cNvPr>
          <p:cNvSpPr/>
          <p:nvPr/>
        </p:nvSpPr>
        <p:spPr>
          <a:xfrm>
            <a:off x="3965249" y="1862983"/>
            <a:ext cx="413628" cy="401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BF5A7E97-3FDA-4694-9F6F-B9243E7DE909}"/>
              </a:ext>
            </a:extLst>
          </p:cNvPr>
          <p:cNvSpPr/>
          <p:nvPr/>
        </p:nvSpPr>
        <p:spPr>
          <a:xfrm>
            <a:off x="7884220" y="1862982"/>
            <a:ext cx="413628" cy="401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145A70F-5E4A-441B-9307-C581DA37ED5C}"/>
              </a:ext>
            </a:extLst>
          </p:cNvPr>
          <p:cNvSpPr/>
          <p:nvPr/>
        </p:nvSpPr>
        <p:spPr>
          <a:xfrm rot="7443990">
            <a:off x="9842476" y="3491472"/>
            <a:ext cx="413628" cy="401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4C9B558C-763B-4982-A56E-C5B79024B1D5}"/>
              </a:ext>
            </a:extLst>
          </p:cNvPr>
          <p:cNvSpPr/>
          <p:nvPr/>
        </p:nvSpPr>
        <p:spPr>
          <a:xfrm rot="10800000">
            <a:off x="5889185" y="5112438"/>
            <a:ext cx="413628" cy="4016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209079-96A0-4B58-988A-7F855D1475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27" y="849364"/>
            <a:ext cx="3341111" cy="24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59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CDECD-589E-4BA6-9D9C-691ABA291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4501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7E3DF-EB8D-4B41-826A-5E535048D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99626"/>
            <a:ext cx="10515600" cy="4977337"/>
          </a:xfrm>
        </p:spPr>
        <p:txBody>
          <a:bodyPr>
            <a:normAutofit/>
          </a:bodyPr>
          <a:lstStyle/>
          <a:p>
            <a:r>
              <a:rPr lang="en-US" sz="2000" dirty="0"/>
              <a:t>A488 needs bleached more thoroughly</a:t>
            </a:r>
          </a:p>
          <a:p>
            <a:r>
              <a:rPr lang="en-US" sz="2000" dirty="0"/>
              <a:t>Incubation times can be pushed lower</a:t>
            </a:r>
          </a:p>
          <a:p>
            <a:r>
              <a:rPr lang="en-US" sz="2000" dirty="0"/>
              <a:t>A594 is probably a dye that has no good </a:t>
            </a:r>
            <a:r>
              <a:rPr lang="en-US" sz="2000" dirty="0" err="1"/>
              <a:t>CyCIF</a:t>
            </a:r>
            <a:r>
              <a:rPr lang="en-US" sz="2000" dirty="0"/>
              <a:t> use, but showed more potential than previous data suggested</a:t>
            </a:r>
          </a:p>
          <a:p>
            <a:r>
              <a:rPr lang="en-US" sz="2000" dirty="0" err="1"/>
              <a:t>Biotek</a:t>
            </a:r>
            <a:r>
              <a:rPr lang="en-US" sz="2000" dirty="0"/>
              <a:t> + human error is right on the fringe of being good enough for </a:t>
            </a:r>
            <a:r>
              <a:rPr lang="en-US" sz="2000" dirty="0" err="1"/>
              <a:t>CyCIF</a:t>
            </a:r>
            <a:r>
              <a:rPr lang="en-US" sz="2000" dirty="0"/>
              <a:t> cycle alignment</a:t>
            </a:r>
          </a:p>
        </p:txBody>
      </p:sp>
    </p:spTree>
    <p:extLst>
      <p:ext uri="{BB962C8B-B14F-4D97-AF65-F5344CB8AC3E}">
        <p14:creationId xmlns:p14="http://schemas.microsoft.com/office/powerpoint/2010/main" val="4249330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602DC-4479-42DD-B53D-9D7C7B6B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5035"/>
          </a:xfrm>
        </p:spPr>
        <p:txBody>
          <a:bodyPr>
            <a:normAutofit fontScale="90000"/>
          </a:bodyPr>
          <a:lstStyle/>
          <a:p>
            <a:r>
              <a:rPr lang="en-US" dirty="0"/>
              <a:t>Detailed Kinetic Work and The Future of </a:t>
            </a:r>
            <a:r>
              <a:rPr lang="en-US" dirty="0" err="1"/>
              <a:t>CyCIF</a:t>
            </a:r>
            <a:r>
              <a:rPr lang="en-US" dirty="0"/>
              <a:t> Imaging at BCH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F4CE2-C54B-4762-A199-D157D645A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43" y="1652370"/>
            <a:ext cx="10515600" cy="4351338"/>
          </a:xfrm>
        </p:spPr>
        <p:txBody>
          <a:bodyPr/>
          <a:lstStyle/>
          <a:p>
            <a:r>
              <a:rPr lang="en-US" dirty="0"/>
              <a:t>Detailed fluorescence emission experiments. (previous publications focused on absorbance measurements). Goal is to measure bleaching half time by varying the following parameters in the bleaching solution: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pH (7.5-11)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H2O2 concentration (0.1% - 30%)</a:t>
            </a:r>
          </a:p>
          <a:p>
            <a:r>
              <a:rPr lang="en-US" dirty="0"/>
              <a:t>Test the degree to which added light accelerates the bleaching rate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352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32E9E-E22F-4589-8BB3-46832902A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583" y="0"/>
            <a:ext cx="10515600" cy="866909"/>
          </a:xfrm>
        </p:spPr>
        <p:txBody>
          <a:bodyPr/>
          <a:lstStyle/>
          <a:p>
            <a:r>
              <a:rPr lang="en-US" dirty="0"/>
              <a:t>Light Bleaching (Ice Cream Sandwich)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5CEF65-9921-4639-93D6-C4BF64723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252" y="843213"/>
            <a:ext cx="5447900" cy="3449654"/>
          </a:xfrm>
        </p:spPr>
        <p:txBody>
          <a:bodyPr>
            <a:normAutofit/>
          </a:bodyPr>
          <a:lstStyle/>
          <a:p>
            <a:r>
              <a:rPr lang="en-US" sz="2000" dirty="0"/>
              <a:t>This experiment involves pure light to quantify the acceleration of the bleaching process via an LED shining on a cuvette of Alexa 488 solution</a:t>
            </a:r>
          </a:p>
          <a:p>
            <a:r>
              <a:rPr lang="en-US" sz="2000" dirty="0"/>
              <a:t>Normal LED driver wont do. Needs to be </a:t>
            </a:r>
            <a:r>
              <a:rPr lang="en-US" sz="2000" dirty="0" err="1"/>
              <a:t>modulatable</a:t>
            </a:r>
            <a:r>
              <a:rPr lang="en-US" sz="2000" dirty="0"/>
              <a:t>, constant current,  real time electrical power readings</a:t>
            </a:r>
          </a:p>
          <a:p>
            <a:r>
              <a:rPr lang="en-US" sz="2000" dirty="0"/>
              <a:t>The “ice cream sandwich” is a custom built </a:t>
            </a:r>
            <a:r>
              <a:rPr lang="en-US" sz="2000" dirty="0" err="1"/>
              <a:t>arduino</a:t>
            </a:r>
            <a:r>
              <a:rPr lang="en-US" sz="2000" dirty="0"/>
              <a:t> based device to do this. Its all self contained with a barrel plug port and ports for the LED power lines.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49A58E-BE94-4BFC-BD92-D8C091F5F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426" y="1183272"/>
            <a:ext cx="2841389" cy="2387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22877A-BD08-43DB-B45B-BFBD7E503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058" y="1183272"/>
            <a:ext cx="2496955" cy="23870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62086E-0EB2-46A1-97A7-D149F04FFD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113" y="3696630"/>
            <a:ext cx="4716379" cy="26328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693F49-F803-4B7A-AC5E-50547EC27F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843" y="4102177"/>
            <a:ext cx="4546631" cy="259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5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5C372-7C63-4C19-8FFD-5B1D5ED1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5" y="117447"/>
            <a:ext cx="10252046" cy="645952"/>
          </a:xfrm>
        </p:spPr>
        <p:txBody>
          <a:bodyPr>
            <a:normAutofit fontScale="90000"/>
          </a:bodyPr>
          <a:lstStyle/>
          <a:p>
            <a:r>
              <a:rPr lang="en-US" dirty="0"/>
              <a:t>Auto </a:t>
            </a:r>
            <a:r>
              <a:rPr lang="en-US" dirty="0" err="1"/>
              <a:t>CyCIF</a:t>
            </a:r>
            <a:r>
              <a:rPr lang="en-US" dirty="0"/>
              <a:t> Microscope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A80AC-8C09-4B0D-9D8C-62296CD91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70" y="976839"/>
            <a:ext cx="7944495" cy="555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79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22154-7FD0-4154-AF78-D6C85228B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04" y="0"/>
            <a:ext cx="10515600" cy="634733"/>
          </a:xfrm>
        </p:spPr>
        <p:txBody>
          <a:bodyPr>
            <a:normAutofit fontScale="90000"/>
          </a:bodyPr>
          <a:lstStyle/>
          <a:p>
            <a:r>
              <a:rPr lang="en-US" dirty="0"/>
              <a:t>Incubation Time vs Staining Intensity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60AA87-8649-4AF2-BCAF-C8D7FAB02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814" y="1253331"/>
            <a:ext cx="287067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u="sng" dirty="0"/>
              <a:t>3 states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12hr primary (at 4C) + 2 hour secondary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2 hour primary (RT) + 2 hour secondary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1 hour primary (RT) + 1 hour secondary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680420A-8243-4C7A-97E7-EEA9F99706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8075230"/>
              </p:ext>
            </p:extLst>
          </p:nvPr>
        </p:nvGraphicFramePr>
        <p:xfrm>
          <a:off x="4865405" y="888762"/>
          <a:ext cx="5251612" cy="3059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4773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8AAF7D-FC70-4CEE-92B2-578604264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0201" y="433416"/>
            <a:ext cx="3944895" cy="29445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2CFC7-1560-497B-9138-69D4B81EA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722" y="676871"/>
            <a:ext cx="3764123" cy="27521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E2086-4545-4555-B61F-B91B3F712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9782" y="3394428"/>
            <a:ext cx="3942218" cy="28690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E4EBAD-E472-454E-9D34-E1DA89D38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3742401" cy="27521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32F2F8-EFBB-4714-BB75-1E18F0134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90269"/>
            <a:ext cx="3737610" cy="273873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448372-5EFD-42DF-9BF4-B1AD9BE3B8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6030" y="433417"/>
            <a:ext cx="4004038" cy="294453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591DF0A-4060-4BB3-8F44-08404C126C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8705" y="985035"/>
            <a:ext cx="3819797" cy="2249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836A3A7-F99E-4DCC-82A5-E3DC76F6AA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1835" y="3672036"/>
            <a:ext cx="4084113" cy="2383885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8AA3C-26ED-462C-8F0A-9ED591311D0E}"/>
              </a:ext>
            </a:extLst>
          </p:cNvPr>
          <p:cNvCxnSpPr>
            <a:cxnSpLocks/>
          </p:cNvCxnSpPr>
          <p:nvPr/>
        </p:nvCxnSpPr>
        <p:spPr>
          <a:xfrm flipV="1">
            <a:off x="1588964" y="807899"/>
            <a:ext cx="2165577" cy="12699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E0D92-D926-4E44-825C-A81B834A76A9}"/>
              </a:ext>
            </a:extLst>
          </p:cNvPr>
          <p:cNvCxnSpPr>
            <a:cxnSpLocks/>
          </p:cNvCxnSpPr>
          <p:nvPr/>
        </p:nvCxnSpPr>
        <p:spPr>
          <a:xfrm>
            <a:off x="1060458" y="2321113"/>
            <a:ext cx="2723302" cy="10266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6E40A3-FBB9-4BB6-B7AA-87D2059F8315}"/>
              </a:ext>
            </a:extLst>
          </p:cNvPr>
          <p:cNvSpPr/>
          <p:nvPr/>
        </p:nvSpPr>
        <p:spPr>
          <a:xfrm>
            <a:off x="3759332" y="807899"/>
            <a:ext cx="4330165" cy="2539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57FDC-858E-4DA9-87CE-2DC17AE34E8F}"/>
              </a:ext>
            </a:extLst>
          </p:cNvPr>
          <p:cNvSpPr/>
          <p:nvPr/>
        </p:nvSpPr>
        <p:spPr>
          <a:xfrm>
            <a:off x="3794161" y="3594045"/>
            <a:ext cx="4330165" cy="2539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0E3047-EF19-4EF6-A049-23842A5FD3BC}"/>
              </a:ext>
            </a:extLst>
          </p:cNvPr>
          <p:cNvCxnSpPr>
            <a:cxnSpLocks/>
          </p:cNvCxnSpPr>
          <p:nvPr/>
        </p:nvCxnSpPr>
        <p:spPr>
          <a:xfrm flipV="1">
            <a:off x="8085326" y="3011648"/>
            <a:ext cx="2244967" cy="58239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2840B3-0126-4EC5-A465-0D4188F5E88C}"/>
              </a:ext>
            </a:extLst>
          </p:cNvPr>
          <p:cNvCxnSpPr>
            <a:cxnSpLocks/>
          </p:cNvCxnSpPr>
          <p:nvPr/>
        </p:nvCxnSpPr>
        <p:spPr>
          <a:xfrm flipV="1">
            <a:off x="8124326" y="3377952"/>
            <a:ext cx="2205967" cy="27394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183C82B-1F3E-481C-801B-E3D69BC8A175}"/>
              </a:ext>
            </a:extLst>
          </p:cNvPr>
          <p:cNvSpPr txBox="1"/>
          <p:nvPr/>
        </p:nvSpPr>
        <p:spPr>
          <a:xfrm>
            <a:off x="194790" y="43938"/>
            <a:ext cx="3644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Overnight Incubation (approx. 12hrs)</a:t>
            </a:r>
          </a:p>
          <a:p>
            <a:r>
              <a:rPr lang="en-US" dirty="0"/>
              <a:t>2hr RT secondary Inc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4A31DD-65C3-4BB6-8926-421C30CF0847}"/>
              </a:ext>
            </a:extLst>
          </p:cNvPr>
          <p:cNvSpPr txBox="1"/>
          <p:nvPr/>
        </p:nvSpPr>
        <p:spPr>
          <a:xfrm>
            <a:off x="8398146" y="0"/>
            <a:ext cx="386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1hr Incubation 1hr RT secondary Inc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7533F18-C868-42AE-B483-1DB8C28C209E}"/>
              </a:ext>
            </a:extLst>
          </p:cNvPr>
          <p:cNvSpPr txBox="1"/>
          <p:nvPr/>
        </p:nvSpPr>
        <p:spPr>
          <a:xfrm>
            <a:off x="5238713" y="130761"/>
            <a:ext cx="1371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ECAD (A488)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C679BC-C776-4E6A-AE96-9EFA95BE987E}"/>
              </a:ext>
            </a:extLst>
          </p:cNvPr>
          <p:cNvSpPr txBox="1"/>
          <p:nvPr/>
        </p:nvSpPr>
        <p:spPr>
          <a:xfrm>
            <a:off x="9543057" y="636586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S_20_0008109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6EB17F-BD9D-44DF-AEBB-1D325060EC00}"/>
              </a:ext>
            </a:extLst>
          </p:cNvPr>
          <p:cNvSpPr txBox="1"/>
          <p:nvPr/>
        </p:nvSpPr>
        <p:spPr>
          <a:xfrm>
            <a:off x="965322" y="6262365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210618_111250</a:t>
            </a:r>
          </a:p>
        </p:txBody>
      </p:sp>
    </p:spTree>
    <p:extLst>
      <p:ext uri="{BB962C8B-B14F-4D97-AF65-F5344CB8AC3E}">
        <p14:creationId xmlns:p14="http://schemas.microsoft.com/office/powerpoint/2010/main" val="194826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84FFDA8-0596-4619-A8EB-7DA8322CF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7552" y="3518170"/>
            <a:ext cx="3598809" cy="25976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67EE5-7AA2-4B30-B93E-C44DF796A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5" y="695036"/>
            <a:ext cx="3453760" cy="25398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0B35F8-4D8E-42E7-95F3-28F06EC1A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39" y="688011"/>
            <a:ext cx="3425602" cy="2539866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B68AA3C-26ED-462C-8F0A-9ED591311D0E}"/>
              </a:ext>
            </a:extLst>
          </p:cNvPr>
          <p:cNvCxnSpPr>
            <a:cxnSpLocks/>
          </p:cNvCxnSpPr>
          <p:nvPr/>
        </p:nvCxnSpPr>
        <p:spPr>
          <a:xfrm flipV="1">
            <a:off x="2483179" y="807900"/>
            <a:ext cx="1271362" cy="143197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51E0D92-D926-4E44-825C-A81B834A76A9}"/>
              </a:ext>
            </a:extLst>
          </p:cNvPr>
          <p:cNvCxnSpPr>
            <a:cxnSpLocks/>
          </p:cNvCxnSpPr>
          <p:nvPr/>
        </p:nvCxnSpPr>
        <p:spPr>
          <a:xfrm>
            <a:off x="2139647" y="2650921"/>
            <a:ext cx="1644113" cy="6968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E6E40A3-FBB9-4BB6-B7AA-87D2059F8315}"/>
              </a:ext>
            </a:extLst>
          </p:cNvPr>
          <p:cNvSpPr/>
          <p:nvPr/>
        </p:nvSpPr>
        <p:spPr>
          <a:xfrm>
            <a:off x="3759332" y="807899"/>
            <a:ext cx="4330165" cy="2539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A57FDC-858E-4DA9-87CE-2DC17AE34E8F}"/>
              </a:ext>
            </a:extLst>
          </p:cNvPr>
          <p:cNvSpPr/>
          <p:nvPr/>
        </p:nvSpPr>
        <p:spPr>
          <a:xfrm>
            <a:off x="3794161" y="3594045"/>
            <a:ext cx="4330165" cy="25398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183C82B-1F3E-481C-801B-E3D69BC8A175}"/>
              </a:ext>
            </a:extLst>
          </p:cNvPr>
          <p:cNvSpPr txBox="1"/>
          <p:nvPr/>
        </p:nvSpPr>
        <p:spPr>
          <a:xfrm>
            <a:off x="194790" y="43938"/>
            <a:ext cx="3644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Overnight Incubation (approx. 12hrs)</a:t>
            </a:r>
          </a:p>
          <a:p>
            <a:r>
              <a:rPr lang="en-US" dirty="0"/>
              <a:t>2hr RT secondary Inc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54A31DD-65C3-4BB6-8926-421C30CF0847}"/>
              </a:ext>
            </a:extLst>
          </p:cNvPr>
          <p:cNvSpPr txBox="1"/>
          <p:nvPr/>
        </p:nvSpPr>
        <p:spPr>
          <a:xfrm>
            <a:off x="8398146" y="0"/>
            <a:ext cx="386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1hr Incubation 1hr RT secondary Inc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32F1362-B6FB-45D5-9B36-33EA82299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231" y="3594044"/>
            <a:ext cx="3560573" cy="26556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43B3343-FDC1-431C-BCBF-3658B69F3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4906" y="735636"/>
            <a:ext cx="3598809" cy="264231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F9EA9B5-7A64-457A-AA80-2EA4BA0324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2744" y="750178"/>
            <a:ext cx="3553825" cy="2615522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90E3047-EF19-4EF6-A049-23842A5FD3BC}"/>
              </a:ext>
            </a:extLst>
          </p:cNvPr>
          <p:cNvCxnSpPr>
            <a:cxnSpLocks/>
          </p:cNvCxnSpPr>
          <p:nvPr/>
        </p:nvCxnSpPr>
        <p:spPr>
          <a:xfrm flipV="1">
            <a:off x="8085326" y="2055303"/>
            <a:ext cx="1528457" cy="153874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82840B3-0126-4EC5-A465-0D4188F5E88C}"/>
              </a:ext>
            </a:extLst>
          </p:cNvPr>
          <p:cNvCxnSpPr>
            <a:cxnSpLocks/>
          </p:cNvCxnSpPr>
          <p:nvPr/>
        </p:nvCxnSpPr>
        <p:spPr>
          <a:xfrm flipV="1">
            <a:off x="8124326" y="1879134"/>
            <a:ext cx="1950852" cy="42383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622FD8CB-AA79-4684-8128-0FECC8F14A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23795" y="870623"/>
            <a:ext cx="4055820" cy="236935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AA95AD2-8179-4D68-92B0-D13649C534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84952" y="3699464"/>
            <a:ext cx="3901555" cy="228791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2E06A2F-B9BB-420B-8A61-417FFE5B46BD}"/>
              </a:ext>
            </a:extLst>
          </p:cNvPr>
          <p:cNvSpPr txBox="1"/>
          <p:nvPr/>
        </p:nvSpPr>
        <p:spPr>
          <a:xfrm>
            <a:off x="9543057" y="636586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S_20_0008109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BBBED-ED8F-4383-815A-B394ADBB741B}"/>
              </a:ext>
            </a:extLst>
          </p:cNvPr>
          <p:cNvSpPr txBox="1"/>
          <p:nvPr/>
        </p:nvSpPr>
        <p:spPr>
          <a:xfrm>
            <a:off x="778866" y="6311334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210618_111250</a:t>
            </a:r>
          </a:p>
        </p:txBody>
      </p:sp>
    </p:spTree>
    <p:extLst>
      <p:ext uri="{BB962C8B-B14F-4D97-AF65-F5344CB8AC3E}">
        <p14:creationId xmlns:p14="http://schemas.microsoft.com/office/powerpoint/2010/main" val="4123766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6A1337-52BF-4B9F-BB4F-3DF4A52C8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68" y="603899"/>
            <a:ext cx="4028550" cy="2967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709FFB-47F0-4FC6-8550-D96EA7555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104" y="587664"/>
            <a:ext cx="4028550" cy="29839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591DA6-C9A5-4545-A108-54201389E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567" y="3878459"/>
            <a:ext cx="4028551" cy="2979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C0414B-1EF0-4358-873D-2D0A91E74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166" y="3874051"/>
            <a:ext cx="4040488" cy="298394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C899C7-9EB5-49A8-92AD-66DF390D8F84}"/>
              </a:ext>
            </a:extLst>
          </p:cNvPr>
          <p:cNvCxnSpPr/>
          <p:nvPr/>
        </p:nvCxnSpPr>
        <p:spPr>
          <a:xfrm flipV="1">
            <a:off x="0" y="3640822"/>
            <a:ext cx="12192000" cy="587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E112F5-5C65-4288-97D5-F8687A8C89B8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102BD4-9A6E-4CB1-9DAF-46D0498575F0}"/>
              </a:ext>
            </a:extLst>
          </p:cNvPr>
          <p:cNvCxnSpPr>
            <a:cxnSpLocks/>
          </p:cNvCxnSpPr>
          <p:nvPr/>
        </p:nvCxnSpPr>
        <p:spPr>
          <a:xfrm flipV="1">
            <a:off x="817983" y="0"/>
            <a:ext cx="0" cy="68580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4F5681-2ADF-4FC4-8B95-164E470DA256}"/>
              </a:ext>
            </a:extLst>
          </p:cNvPr>
          <p:cNvCxnSpPr/>
          <p:nvPr/>
        </p:nvCxnSpPr>
        <p:spPr>
          <a:xfrm flipV="1">
            <a:off x="0" y="451180"/>
            <a:ext cx="12192000" cy="587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8D32FF-201C-4A1F-BF1D-390D548C8A3D}"/>
              </a:ext>
            </a:extLst>
          </p:cNvPr>
          <p:cNvSpPr txBox="1"/>
          <p:nvPr/>
        </p:nvSpPr>
        <p:spPr>
          <a:xfrm>
            <a:off x="2362421" y="55653"/>
            <a:ext cx="8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AC75A-C872-4AAB-B484-DBE2E3AAB72B}"/>
              </a:ext>
            </a:extLst>
          </p:cNvPr>
          <p:cNvSpPr txBox="1"/>
          <p:nvPr/>
        </p:nvSpPr>
        <p:spPr>
          <a:xfrm>
            <a:off x="8496827" y="1937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B6C4E-F881-46D6-AB4E-78F6538F1CF2}"/>
              </a:ext>
            </a:extLst>
          </p:cNvPr>
          <p:cNvSpPr txBox="1"/>
          <p:nvPr/>
        </p:nvSpPr>
        <p:spPr>
          <a:xfrm>
            <a:off x="74605" y="687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A647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867B2-50F7-45C7-914C-CF8C32F5E9E7}"/>
              </a:ext>
            </a:extLst>
          </p:cNvPr>
          <p:cNvSpPr txBox="1"/>
          <p:nvPr/>
        </p:nvSpPr>
        <p:spPr>
          <a:xfrm rot="16200000">
            <a:off x="16849" y="1888394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Muc-2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5929B8-47DF-4436-B2A5-14D5EE7B172B}"/>
              </a:ext>
            </a:extLst>
          </p:cNvPr>
          <p:cNvSpPr txBox="1"/>
          <p:nvPr/>
        </p:nvSpPr>
        <p:spPr>
          <a:xfrm rot="16200000">
            <a:off x="-316574" y="5181359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Actin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48B4EC-8ADF-4562-8C46-BE5CF48E4D59}"/>
              </a:ext>
            </a:extLst>
          </p:cNvPr>
          <p:cNvSpPr txBox="1"/>
          <p:nvPr/>
        </p:nvSpPr>
        <p:spPr>
          <a:xfrm>
            <a:off x="11078114" y="-36020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210618_111250</a:t>
            </a:r>
          </a:p>
        </p:txBody>
      </p:sp>
    </p:spTree>
    <p:extLst>
      <p:ext uri="{BB962C8B-B14F-4D97-AF65-F5344CB8AC3E}">
        <p14:creationId xmlns:p14="http://schemas.microsoft.com/office/powerpoint/2010/main" val="1168473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C899C7-9EB5-49A8-92AD-66DF390D8F84}"/>
              </a:ext>
            </a:extLst>
          </p:cNvPr>
          <p:cNvCxnSpPr/>
          <p:nvPr/>
        </p:nvCxnSpPr>
        <p:spPr>
          <a:xfrm flipV="1">
            <a:off x="0" y="3640822"/>
            <a:ext cx="12192000" cy="587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E112F5-5C65-4288-97D5-F8687A8C89B8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102BD4-9A6E-4CB1-9DAF-46D0498575F0}"/>
              </a:ext>
            </a:extLst>
          </p:cNvPr>
          <p:cNvCxnSpPr>
            <a:cxnSpLocks/>
          </p:cNvCxnSpPr>
          <p:nvPr/>
        </p:nvCxnSpPr>
        <p:spPr>
          <a:xfrm flipV="1">
            <a:off x="817983" y="0"/>
            <a:ext cx="0" cy="68580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4F5681-2ADF-4FC4-8B95-164E470DA256}"/>
              </a:ext>
            </a:extLst>
          </p:cNvPr>
          <p:cNvCxnSpPr/>
          <p:nvPr/>
        </p:nvCxnSpPr>
        <p:spPr>
          <a:xfrm flipV="1">
            <a:off x="0" y="451180"/>
            <a:ext cx="12192000" cy="587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8D32FF-201C-4A1F-BF1D-390D548C8A3D}"/>
              </a:ext>
            </a:extLst>
          </p:cNvPr>
          <p:cNvSpPr txBox="1"/>
          <p:nvPr/>
        </p:nvSpPr>
        <p:spPr>
          <a:xfrm>
            <a:off x="2362421" y="55653"/>
            <a:ext cx="8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AC75A-C872-4AAB-B484-DBE2E3AAB72B}"/>
              </a:ext>
            </a:extLst>
          </p:cNvPr>
          <p:cNvSpPr txBox="1"/>
          <p:nvPr/>
        </p:nvSpPr>
        <p:spPr>
          <a:xfrm>
            <a:off x="8496827" y="1937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B6C4E-F881-46D6-AB4E-78F6538F1CF2}"/>
              </a:ext>
            </a:extLst>
          </p:cNvPr>
          <p:cNvSpPr txBox="1"/>
          <p:nvPr/>
        </p:nvSpPr>
        <p:spPr>
          <a:xfrm>
            <a:off x="74605" y="68751"/>
            <a:ext cx="63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867B2-50F7-45C7-914C-CF8C32F5E9E7}"/>
              </a:ext>
            </a:extLst>
          </p:cNvPr>
          <p:cNvSpPr txBox="1"/>
          <p:nvPr/>
        </p:nvSpPr>
        <p:spPr>
          <a:xfrm rot="16200000">
            <a:off x="94692" y="1888394"/>
            <a:ext cx="63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5929B8-47DF-4436-B2A5-14D5EE7B172B}"/>
              </a:ext>
            </a:extLst>
          </p:cNvPr>
          <p:cNvSpPr txBox="1"/>
          <p:nvPr/>
        </p:nvSpPr>
        <p:spPr>
          <a:xfrm rot="16200000">
            <a:off x="94694" y="5181359"/>
            <a:ext cx="633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DAPI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D910B5-5166-411E-85D4-87233469557C}"/>
              </a:ext>
            </a:extLst>
          </p:cNvPr>
          <p:cNvSpPr txBox="1"/>
          <p:nvPr/>
        </p:nvSpPr>
        <p:spPr>
          <a:xfrm>
            <a:off x="11071180" y="0"/>
            <a:ext cx="103906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S_20_0009810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6A78E-DE4E-4AEE-9606-F47F13034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068" y="660970"/>
            <a:ext cx="3798076" cy="27858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BCFADD-AB83-4513-A772-D7030E810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5974" y="536098"/>
            <a:ext cx="3905206" cy="29106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C5B23B-8214-48F5-B98F-24E02AADB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068" y="3893583"/>
            <a:ext cx="3848047" cy="2818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F62B98D-0B82-4CB9-9DAF-4942F4BFA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974" y="3886712"/>
            <a:ext cx="3815123" cy="27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528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C899C7-9EB5-49A8-92AD-66DF390D8F84}"/>
              </a:ext>
            </a:extLst>
          </p:cNvPr>
          <p:cNvCxnSpPr/>
          <p:nvPr/>
        </p:nvCxnSpPr>
        <p:spPr>
          <a:xfrm flipV="1">
            <a:off x="0" y="3640822"/>
            <a:ext cx="12192000" cy="587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E112F5-5C65-4288-97D5-F8687A8C89B8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68580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102BD4-9A6E-4CB1-9DAF-46D0498575F0}"/>
              </a:ext>
            </a:extLst>
          </p:cNvPr>
          <p:cNvCxnSpPr>
            <a:cxnSpLocks/>
          </p:cNvCxnSpPr>
          <p:nvPr/>
        </p:nvCxnSpPr>
        <p:spPr>
          <a:xfrm flipV="1">
            <a:off x="817983" y="0"/>
            <a:ext cx="0" cy="68580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4F5681-2ADF-4FC4-8B95-164E470DA256}"/>
              </a:ext>
            </a:extLst>
          </p:cNvPr>
          <p:cNvCxnSpPr/>
          <p:nvPr/>
        </p:nvCxnSpPr>
        <p:spPr>
          <a:xfrm flipV="1">
            <a:off x="0" y="451180"/>
            <a:ext cx="12192000" cy="587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8D32FF-201C-4A1F-BF1D-390D548C8A3D}"/>
              </a:ext>
            </a:extLst>
          </p:cNvPr>
          <p:cNvSpPr txBox="1"/>
          <p:nvPr/>
        </p:nvSpPr>
        <p:spPr>
          <a:xfrm>
            <a:off x="2362421" y="55653"/>
            <a:ext cx="8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AC75A-C872-4AAB-B484-DBE2E3AAB72B}"/>
              </a:ext>
            </a:extLst>
          </p:cNvPr>
          <p:cNvSpPr txBox="1"/>
          <p:nvPr/>
        </p:nvSpPr>
        <p:spPr>
          <a:xfrm>
            <a:off x="8496827" y="1937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B6C4E-F881-46D6-AB4E-78F6538F1CF2}"/>
              </a:ext>
            </a:extLst>
          </p:cNvPr>
          <p:cNvSpPr txBox="1"/>
          <p:nvPr/>
        </p:nvSpPr>
        <p:spPr>
          <a:xfrm>
            <a:off x="74605" y="687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A488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867B2-50F7-45C7-914C-CF8C32F5E9E7}"/>
              </a:ext>
            </a:extLst>
          </p:cNvPr>
          <p:cNvSpPr txBox="1"/>
          <p:nvPr/>
        </p:nvSpPr>
        <p:spPr>
          <a:xfrm rot="16200000">
            <a:off x="49712" y="188839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E-Cad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5929B8-47DF-4436-B2A5-14D5EE7B172B}"/>
              </a:ext>
            </a:extLst>
          </p:cNvPr>
          <p:cNvSpPr txBox="1"/>
          <p:nvPr/>
        </p:nvSpPr>
        <p:spPr>
          <a:xfrm rot="16200000">
            <a:off x="56927" y="518135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PCNA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DCEB21-D1BD-498E-9C7A-1E0315499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899" y="572373"/>
            <a:ext cx="4002882" cy="2946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DC649-AA8B-4BE3-B096-5A54F85CA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323" y="536098"/>
            <a:ext cx="4044585" cy="29460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20131C-15F2-48DE-96D4-0E51EE7A2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615" y="3774530"/>
            <a:ext cx="4089943" cy="3008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95FC3A-9339-42F8-AAE0-65B704B603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701" y="3746994"/>
            <a:ext cx="4177827" cy="308347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C2A376-91B9-41AE-B1C1-EE09F64ECCF4}"/>
              </a:ext>
            </a:extLst>
          </p:cNvPr>
          <p:cNvSpPr txBox="1"/>
          <p:nvPr/>
        </p:nvSpPr>
        <p:spPr>
          <a:xfrm>
            <a:off x="11078114" y="-36020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210618_111250</a:t>
            </a:r>
          </a:p>
        </p:txBody>
      </p:sp>
    </p:spTree>
    <p:extLst>
      <p:ext uri="{BB962C8B-B14F-4D97-AF65-F5344CB8AC3E}">
        <p14:creationId xmlns:p14="http://schemas.microsoft.com/office/powerpoint/2010/main" val="3388096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C899C7-9EB5-49A8-92AD-66DF390D8F84}"/>
              </a:ext>
            </a:extLst>
          </p:cNvPr>
          <p:cNvCxnSpPr/>
          <p:nvPr/>
        </p:nvCxnSpPr>
        <p:spPr>
          <a:xfrm flipV="1">
            <a:off x="0" y="3640822"/>
            <a:ext cx="12192000" cy="587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AE112F5-5C65-4288-97D5-F8687A8C89B8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36995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0102BD4-9A6E-4CB1-9DAF-46D0498575F0}"/>
              </a:ext>
            </a:extLst>
          </p:cNvPr>
          <p:cNvCxnSpPr>
            <a:cxnSpLocks/>
          </p:cNvCxnSpPr>
          <p:nvPr/>
        </p:nvCxnSpPr>
        <p:spPr>
          <a:xfrm flipV="1">
            <a:off x="817983" y="0"/>
            <a:ext cx="0" cy="3699545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4F5681-2ADF-4FC4-8B95-164E470DA256}"/>
              </a:ext>
            </a:extLst>
          </p:cNvPr>
          <p:cNvCxnSpPr/>
          <p:nvPr/>
        </p:nvCxnSpPr>
        <p:spPr>
          <a:xfrm flipV="1">
            <a:off x="0" y="451180"/>
            <a:ext cx="12192000" cy="58723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88D32FF-201C-4A1F-BF1D-390D548C8A3D}"/>
              </a:ext>
            </a:extLst>
          </p:cNvPr>
          <p:cNvSpPr txBox="1"/>
          <p:nvPr/>
        </p:nvSpPr>
        <p:spPr>
          <a:xfrm>
            <a:off x="2362421" y="55653"/>
            <a:ext cx="887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2AC75A-C872-4AAB-B484-DBE2E3AAB72B}"/>
              </a:ext>
            </a:extLst>
          </p:cNvPr>
          <p:cNvSpPr txBox="1"/>
          <p:nvPr/>
        </p:nvSpPr>
        <p:spPr>
          <a:xfrm>
            <a:off x="8496827" y="1937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Bleached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9EB6C4E-F881-46D6-AB4E-78F6538F1CF2}"/>
              </a:ext>
            </a:extLst>
          </p:cNvPr>
          <p:cNvSpPr txBox="1"/>
          <p:nvPr/>
        </p:nvSpPr>
        <p:spPr>
          <a:xfrm>
            <a:off x="74605" y="68751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A594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867B2-50F7-45C7-914C-CF8C32F5E9E7}"/>
              </a:ext>
            </a:extLst>
          </p:cNvPr>
          <p:cNvSpPr txBox="1"/>
          <p:nvPr/>
        </p:nvSpPr>
        <p:spPr>
          <a:xfrm rot="16200000">
            <a:off x="-453404" y="1888394"/>
            <a:ext cx="1729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Chromogranin-A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0C1066-7455-46D1-8281-959C3C708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215" y="3886222"/>
            <a:ext cx="4273737" cy="291612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A079BED-2926-4FE2-A6FD-56B7CE47D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421" y="3872092"/>
            <a:ext cx="4273737" cy="29019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1F8DC5E-94A6-4509-973B-E18C35238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3347" y="572177"/>
            <a:ext cx="4055378" cy="298372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2479C0A-FD43-4AF7-826C-BBEBF3262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756" y="561257"/>
            <a:ext cx="4045065" cy="297940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96EBC18-5E5E-4AC9-A7BA-4E72D9C28228}"/>
              </a:ext>
            </a:extLst>
          </p:cNvPr>
          <p:cNvCxnSpPr>
            <a:cxnSpLocks/>
          </p:cNvCxnSpPr>
          <p:nvPr/>
        </p:nvCxnSpPr>
        <p:spPr>
          <a:xfrm>
            <a:off x="3892492" y="1778466"/>
            <a:ext cx="1376231" cy="21077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1630B3F-D5A9-45E5-B4F5-E275334A47BC}"/>
              </a:ext>
            </a:extLst>
          </p:cNvPr>
          <p:cNvCxnSpPr>
            <a:cxnSpLocks/>
          </p:cNvCxnSpPr>
          <p:nvPr/>
        </p:nvCxnSpPr>
        <p:spPr>
          <a:xfrm flipH="1">
            <a:off x="817981" y="1771136"/>
            <a:ext cx="2846917" cy="21009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AE56F9E-72DA-4D5E-895B-0C0C1E21615A}"/>
              </a:ext>
            </a:extLst>
          </p:cNvPr>
          <p:cNvSpPr/>
          <p:nvPr/>
        </p:nvSpPr>
        <p:spPr>
          <a:xfrm>
            <a:off x="817983" y="3872092"/>
            <a:ext cx="4450740" cy="2985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C010F72-9316-4951-B2EA-B738E0DCB1B1}"/>
              </a:ext>
            </a:extLst>
          </p:cNvPr>
          <p:cNvCxnSpPr>
            <a:cxnSpLocks/>
          </p:cNvCxnSpPr>
          <p:nvPr/>
        </p:nvCxnSpPr>
        <p:spPr>
          <a:xfrm>
            <a:off x="9787812" y="2024743"/>
            <a:ext cx="1752731" cy="168846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C22FF311-6E54-45AE-9225-BE7231C087C3}"/>
              </a:ext>
            </a:extLst>
          </p:cNvPr>
          <p:cNvSpPr/>
          <p:nvPr/>
        </p:nvSpPr>
        <p:spPr>
          <a:xfrm>
            <a:off x="7089803" y="3699080"/>
            <a:ext cx="4450740" cy="29859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05AE643-BBEE-40F0-80F6-1DF6FF2F7220}"/>
              </a:ext>
            </a:extLst>
          </p:cNvPr>
          <p:cNvCxnSpPr>
            <a:cxnSpLocks/>
          </p:cNvCxnSpPr>
          <p:nvPr/>
        </p:nvCxnSpPr>
        <p:spPr>
          <a:xfrm flipH="1">
            <a:off x="7103650" y="2024743"/>
            <a:ext cx="2486038" cy="167433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F20DD82-D681-487C-9EEA-8DB4CA8E1B65}"/>
              </a:ext>
            </a:extLst>
          </p:cNvPr>
          <p:cNvSpPr txBox="1"/>
          <p:nvPr/>
        </p:nvSpPr>
        <p:spPr>
          <a:xfrm>
            <a:off x="11078114" y="-36020"/>
            <a:ext cx="1120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210618_111250</a:t>
            </a:r>
          </a:p>
        </p:txBody>
      </p:sp>
    </p:spTree>
    <p:extLst>
      <p:ext uri="{BB962C8B-B14F-4D97-AF65-F5344CB8AC3E}">
        <p14:creationId xmlns:p14="http://schemas.microsoft.com/office/powerpoint/2010/main" val="4259149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1F8CC-D6E8-4961-B112-5D84A29A0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30" y="0"/>
            <a:ext cx="10515600" cy="826112"/>
          </a:xfrm>
        </p:spPr>
        <p:txBody>
          <a:bodyPr/>
          <a:lstStyle/>
          <a:p>
            <a:r>
              <a:rPr lang="en-US" dirty="0" err="1"/>
              <a:t>NanoSite</a:t>
            </a:r>
            <a:r>
              <a:rPr lang="en-US" dirty="0"/>
              <a:t> ABS 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F594FAD-7C82-483B-B10E-BF4FF5A319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323270"/>
              </p:ext>
            </p:extLst>
          </p:nvPr>
        </p:nvGraphicFramePr>
        <p:xfrm>
          <a:off x="1943033" y="1115736"/>
          <a:ext cx="8182479" cy="44618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371A1BC-B934-4678-B254-597E4ED6E84C}"/>
              </a:ext>
            </a:extLst>
          </p:cNvPr>
          <p:cNvSpPr txBox="1"/>
          <p:nvPr/>
        </p:nvSpPr>
        <p:spPr>
          <a:xfrm>
            <a:off x="2927758" y="5998128"/>
            <a:ext cx="595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*Note no 60 min time point for A647  and no 12 min for A594</a:t>
            </a:r>
          </a:p>
        </p:txBody>
      </p:sp>
    </p:spTree>
    <p:extLst>
      <p:ext uri="{BB962C8B-B14F-4D97-AF65-F5344CB8AC3E}">
        <p14:creationId xmlns:p14="http://schemas.microsoft.com/office/powerpoint/2010/main" val="243428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2927</TotalTime>
  <Words>375</Words>
  <Application>Microsoft Office PowerPoint</Application>
  <PresentationFormat>Widescreen</PresentationFormat>
  <Paragraphs>67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Incubation Time vs Staining Intensity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NanoSite ABS Results</vt:lpstr>
      <vt:lpstr>PowerPoint Presentation</vt:lpstr>
      <vt:lpstr>Imaging Round Drift on Biotek</vt:lpstr>
      <vt:lpstr>Summary</vt:lpstr>
      <vt:lpstr>Detailed Kinetic Work and The Future of CyCIF Imaging at BCH</vt:lpstr>
      <vt:lpstr>Light Bleaching (Ice Cream Sandwich)</vt:lpstr>
      <vt:lpstr>Auto CyCIF Microscope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anderson</dc:creator>
  <cp:lastModifiedBy>michael anderson</cp:lastModifiedBy>
  <cp:revision>12</cp:revision>
  <dcterms:created xsi:type="dcterms:W3CDTF">2021-08-30T15:47:12Z</dcterms:created>
  <dcterms:modified xsi:type="dcterms:W3CDTF">2021-09-02T15:49:40Z</dcterms:modified>
</cp:coreProperties>
</file>